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4" r:id="rId2"/>
    <p:sldId id="502" r:id="rId3"/>
    <p:sldId id="496" r:id="rId4"/>
    <p:sldId id="497" r:id="rId5"/>
    <p:sldId id="504" r:id="rId6"/>
    <p:sldId id="505" r:id="rId7"/>
    <p:sldId id="506" r:id="rId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52069"/>
    <a:srgbClr val="FF0000"/>
    <a:srgbClr val="0067AC"/>
    <a:srgbClr val="8B0316"/>
    <a:srgbClr val="007DC2"/>
    <a:srgbClr val="6597BE"/>
    <a:srgbClr val="006DB7"/>
    <a:srgbClr val="3A5DF0"/>
    <a:srgbClr val="89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>
        <p:scale>
          <a:sx n="112" d="100"/>
          <a:sy n="112" d="100"/>
        </p:scale>
        <p:origin x="-90" y="-49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2400" b="1" kern="1200" dirty="0" smtClean="0">
                <a:ln w="0"/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Number</a:t>
            </a:r>
            <a:r>
              <a:rPr lang="en-US" sz="2400" b="1" kern="1200" baseline="0" dirty="0" smtClean="0">
                <a:ln w="0"/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 of Permissions for UAS Operations</a:t>
            </a:r>
            <a:endParaRPr lang="ru-RU" sz="2400" b="1" kern="1200" dirty="0" smtClean="0">
              <a:ln w="0"/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93454724409448"/>
          <c:y val="0.14233277503623873"/>
          <c:w val="0.85014878608923883"/>
          <c:h val="0.81205168636274205"/>
        </c:manualLayout>
      </c:layout>
      <c:area3D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val>
            <c:numRef>
              <c:f>Лист1!$C$2:$C$4</c:f>
              <c:numCache>
                <c:formatCode>General</c:formatCode>
                <c:ptCount val="3"/>
                <c:pt idx="0">
                  <c:v>6228</c:v>
                </c:pt>
                <c:pt idx="1">
                  <c:v>12579</c:v>
                </c:pt>
                <c:pt idx="2">
                  <c:v>34798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86560"/>
        <c:axId val="33188096"/>
        <c:axId val="32737472"/>
      </c:area3DChart>
      <c:catAx>
        <c:axId val="33186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88096"/>
        <c:crosses val="autoZero"/>
        <c:auto val="1"/>
        <c:lblAlgn val="ctr"/>
        <c:lblOffset val="100"/>
        <c:noMultiLvlLbl val="0"/>
      </c:catAx>
      <c:valAx>
        <c:axId val="3318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6560"/>
        <c:crosses val="autoZero"/>
        <c:crossBetween val="midCat"/>
      </c:valAx>
      <c:serAx>
        <c:axId val="32737472"/>
        <c:scaling>
          <c:orientation val="minMax"/>
        </c:scaling>
        <c:delete val="1"/>
        <c:axPos val="b"/>
        <c:majorTickMark val="out"/>
        <c:minorTickMark val="none"/>
        <c:tickLblPos val="nextTo"/>
        <c:crossAx val="33188096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0.12183</cdr:x>
      <cdr:y>0.60828</cdr:y>
    </cdr:from>
    <cdr:to>
      <cdr:x>0.26358</cdr:x>
      <cdr:y>0.69235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742683" y="2083886"/>
          <a:ext cx="864096" cy="28803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2015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7FF8B820-3F1E-4229-AF9E-A9AF798F7C1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179C1A8-0E03-4641-AFA6-D9FA13BDB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7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6411"/>
          </a:xfrm>
          <a:prstGeom prst="rect">
            <a:avLst/>
          </a:prstGeom>
        </p:spPr>
        <p:txBody>
          <a:bodyPr vert="horz" lIns="92096" tIns="46047" rIns="92096" bIns="460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2096" tIns="46047" rIns="92096" bIns="46047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6" tIns="46047" rIns="92096" bIns="460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2096" tIns="46047" rIns="92096" bIns="460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60" cy="496411"/>
          </a:xfrm>
          <a:prstGeom prst="rect">
            <a:avLst/>
          </a:prstGeom>
        </p:spPr>
        <p:txBody>
          <a:bodyPr vert="horz" lIns="92096" tIns="46047" rIns="92096" bIns="460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60" cy="496411"/>
          </a:xfrm>
          <a:prstGeom prst="rect">
            <a:avLst/>
          </a:prstGeom>
        </p:spPr>
        <p:txBody>
          <a:bodyPr vert="horz" lIns="92096" tIns="46047" rIns="92096" bIns="46047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31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0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9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1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1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BEE7D-3485-401B-B3F9-5261B43A86F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8F23-CCB5-4547-BC28-EE79DF392404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6252-19AF-4A18-A6C1-00A45529F33F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CC0-A94C-4C50-86E5-05C399DD3C90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05AF-1F03-47AB-AA55-346A8BF19DB9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417BF-8888-4F88-8F8D-E723417182F5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0C22-B56D-4BF2-9231-835808DF4C83}" type="datetime1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843F-2457-4C0A-B218-22AA5697C293}" type="datetime1">
              <a:rPr lang="ru-RU" smtClean="0"/>
              <a:t>15.11.2017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9C48-053D-4469-8955-ECA5DE8ED9A2}" type="datetime1">
              <a:rPr lang="ru-RU" smtClean="0"/>
              <a:t>15.11.2017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39B33-8C6F-4529-9FD2-E1EB74FECFE5}" type="datetime1">
              <a:rPr lang="ru-RU" smtClean="0"/>
              <a:t>15.11.2017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95691-70E3-471D-8666-3FA4B8D80AD9}" type="datetime1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EC62-E714-4D91-845F-1640D68E5503}" type="datetime1">
              <a:rPr lang="ru-RU" smtClean="0"/>
              <a:t>15.11.2017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19CCA-A82B-43E1-9CF3-D1E2258B546F}" type="datetime1">
              <a:rPr lang="ru-RU" smtClean="0"/>
              <a:t>15.11.2017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2.gif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-6391"/>
            <a:ext cx="9143999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23478"/>
            <a:ext cx="18288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858" y="2332507"/>
            <a:ext cx="8496944" cy="26931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800" b="1" dirty="0" smtClean="0">
                <a:ln w="0"/>
                <a:solidFill>
                  <a:schemeClr val="bg1"/>
                </a:solidFill>
                <a:effectLst/>
                <a:latin typeface="+mj-lt"/>
              </a:rPr>
              <a:t>ASM for UAS Operations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800" b="1" dirty="0" smtClean="0">
                <a:ln w="0"/>
                <a:solidFill>
                  <a:schemeClr val="bg1"/>
                </a:solidFill>
                <a:effectLst/>
                <a:latin typeface="+mj-lt"/>
              </a:rPr>
              <a:t>ATS Coordination</a:t>
            </a:r>
            <a:endParaRPr lang="ru-RU" sz="2800" b="1" dirty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en-US" b="1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Head 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of </a:t>
            </a:r>
            <a:r>
              <a:rPr lang="en-US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Airspace 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Management Department </a:t>
            </a:r>
            <a:endParaRPr lang="en-US" b="1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Federal Air Transport Agency</a:t>
            </a:r>
            <a:endParaRPr lang="en-US" b="1" dirty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b="1" dirty="0" err="1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Yury</a:t>
            </a:r>
            <a:r>
              <a:rPr lang="en-US" b="1" dirty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b="1" dirty="0" err="1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Tokarev</a:t>
            </a:r>
            <a:endParaRPr lang="ru-RU" b="1" dirty="0" smtClean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09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2" y="-12975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5" y="976446"/>
            <a:ext cx="1260000" cy="18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59596" y="176629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b="1" dirty="0" smtClean="0">
                <a:ln w="0"/>
                <a:solidFill>
                  <a:schemeClr val="bg1"/>
                </a:solidFill>
                <a:effectLst/>
              </a:rPr>
              <a:t>Air Code</a:t>
            </a:r>
            <a:r>
              <a:rPr lang="ru-RU" b="1" dirty="0" smtClean="0">
                <a:ln w="0"/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ln w="0"/>
                <a:solidFill>
                  <a:schemeClr val="bg1"/>
                </a:solidFill>
                <a:effectLst/>
              </a:rPr>
              <a:t>of the Russian Federation</a:t>
            </a:r>
            <a:endParaRPr lang="ru-RU" b="1" dirty="0">
              <a:ln w="0"/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4" y="1419622"/>
            <a:ext cx="1260000" cy="1800000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39" y="1888427"/>
            <a:ext cx="1260000" cy="180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13" y="2362306"/>
            <a:ext cx="1260000" cy="1800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93" y="2795749"/>
            <a:ext cx="1260000" cy="1800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2" y="3262306"/>
            <a:ext cx="1260000" cy="1800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59655" y="834847"/>
            <a:ext cx="2378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>
                <a:ln w="0"/>
                <a:solidFill>
                  <a:schemeClr val="bg1"/>
                </a:solidFill>
                <a:effectLst/>
              </a:rPr>
              <a:t>Air Code of the Russian Federation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3508" y="1544895"/>
            <a:ext cx="2378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Federal Laws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1061" y="2023356"/>
            <a:ext cx="2378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Presidential Decrees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46586" y="2452206"/>
            <a:ext cx="2961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>
                <a:ln w="0"/>
                <a:solidFill>
                  <a:schemeClr val="bg1"/>
                </a:solidFill>
                <a:effectLst/>
              </a:rPr>
              <a:t>Government </a:t>
            </a: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Resolutions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6670" y="2923577"/>
            <a:ext cx="2961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Federal Airspace Management </a:t>
            </a:r>
            <a:r>
              <a:rPr lang="en-US" sz="1600" b="1" dirty="0">
                <a:ln w="0"/>
                <a:solidFill>
                  <a:schemeClr val="bg1"/>
                </a:solidFill>
                <a:effectLst/>
              </a:rPr>
              <a:t>R</a:t>
            </a: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ules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2583" y="3990382"/>
            <a:ext cx="2775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2400" b="1" i="0" u="none" strike="noStrike" kern="1200" spc="0" baseline="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+mn-ea"/>
                <a:cs typeface="+mn-cs"/>
              </a:defRPr>
            </a:pPr>
            <a:r>
              <a:rPr lang="en-US" sz="1600" b="1" dirty="0" smtClean="0">
                <a:ln w="0"/>
                <a:solidFill>
                  <a:schemeClr val="bg1"/>
                </a:solidFill>
                <a:effectLst/>
              </a:rPr>
              <a:t>Federal Aviation Rules</a:t>
            </a:r>
            <a:endParaRPr lang="ru-RU" sz="1600" b="1" dirty="0">
              <a:ln w="0"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9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98397303"/>
              </p:ext>
            </p:extLst>
          </p:nvPr>
        </p:nvGraphicFramePr>
        <p:xfrm>
          <a:off x="2771800" y="623538"/>
          <a:ext cx="6096000" cy="342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7" y="1131585"/>
            <a:ext cx="1399322" cy="1992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63" y="2211710"/>
            <a:ext cx="1388059" cy="196474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724128" y="2960060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51629" y="3104076"/>
            <a:ext cx="864096" cy="446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8 месяцев 2017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6632" y="1972585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6228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4128" y="1817773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12579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55207" y="1684553"/>
            <a:ext cx="86409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12579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pic>
        <p:nvPicPr>
          <p:cNvPr id="2" name="Рисунок 1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51684" y="795652"/>
            <a:ext cx="7236000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7383" y="169447"/>
            <a:ext cx="6324601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 smtClean="0">
                <a:ln w="0"/>
                <a:solidFill>
                  <a:prstClr val="white"/>
                </a:solidFill>
                <a:effectLst/>
              </a:rPr>
              <a:t>Temporary and Local Restricted Areas </a:t>
            </a:r>
            <a:endParaRPr lang="ru-RU" sz="2400" b="1" dirty="0">
              <a:ln w="0"/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73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1246" y="169577"/>
            <a:ext cx="6324601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 smtClean="0">
                <a:ln w="0"/>
                <a:solidFill>
                  <a:prstClr val="white"/>
                </a:solidFill>
                <a:effectLst/>
              </a:rPr>
              <a:t>Simultaneous Operations</a:t>
            </a:r>
            <a:endParaRPr lang="ru-RU" sz="2400" b="1" dirty="0">
              <a:ln w="0"/>
              <a:solidFill>
                <a:prstClr val="white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6" y="971465"/>
            <a:ext cx="5638190" cy="2680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3075806"/>
            <a:ext cx="2865120" cy="159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56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" y="0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173007"/>
            <a:ext cx="6324601" cy="46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 smtClean="0">
                <a:ln w="0"/>
                <a:solidFill>
                  <a:prstClr val="white"/>
                </a:solidFill>
                <a:effectLst/>
              </a:rPr>
              <a:t>UAS Operations Control</a:t>
            </a:r>
            <a:endParaRPr lang="ru-RU" sz="2400" b="1" dirty="0">
              <a:ln w="0"/>
              <a:solidFill>
                <a:prstClr val="white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11" y="789226"/>
            <a:ext cx="7237145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7" y="785272"/>
            <a:ext cx="7240011" cy="4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"/>
            <a:ext cx="914400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2982"/>
            <a:ext cx="914400" cy="95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4568"/>
            <a:ext cx="7010400" cy="4282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159732" y="2339368"/>
            <a:ext cx="4824536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Thank you</a:t>
            </a:r>
            <a:r>
              <a:rPr lang="ru-RU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!</a:t>
            </a: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85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17487</TotalTime>
  <Words>76</Words>
  <Application>Microsoft Office PowerPoint</Application>
  <PresentationFormat>Экран (16:9)</PresentationFormat>
  <Paragraphs>31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 Марина Сергеевна;Шипиль Петр Николаевич</dc:creator>
  <cp:lastModifiedBy>Забавка Мария Алексеевна</cp:lastModifiedBy>
  <cp:revision>837</cp:revision>
  <cp:lastPrinted>2017-10-30T10:25:24Z</cp:lastPrinted>
  <dcterms:created xsi:type="dcterms:W3CDTF">2015-10-01T11:47:19Z</dcterms:created>
  <dcterms:modified xsi:type="dcterms:W3CDTF">2017-11-15T06:21:03Z</dcterms:modified>
</cp:coreProperties>
</file>